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61" r:id="rId3"/>
    <p:sldId id="257" r:id="rId4"/>
    <p:sldId id="290" r:id="rId5"/>
    <p:sldId id="312" r:id="rId6"/>
    <p:sldId id="347" r:id="rId7"/>
    <p:sldId id="342" r:id="rId8"/>
    <p:sldId id="324" r:id="rId9"/>
    <p:sldId id="344" r:id="rId10"/>
    <p:sldId id="346" r:id="rId11"/>
    <p:sldId id="343" r:id="rId12"/>
    <p:sldId id="345" r:id="rId13"/>
    <p:sldId id="333" r:id="rId14"/>
    <p:sldId id="349" r:id="rId15"/>
    <p:sldId id="350" r:id="rId16"/>
    <p:sldId id="363" r:id="rId17"/>
    <p:sldId id="352" r:id="rId18"/>
    <p:sldId id="348" r:id="rId19"/>
    <p:sldId id="354" r:id="rId20"/>
    <p:sldId id="355" r:id="rId21"/>
    <p:sldId id="356" r:id="rId22"/>
    <p:sldId id="358" r:id="rId23"/>
    <p:sldId id="359" r:id="rId24"/>
    <p:sldId id="353" r:id="rId25"/>
    <p:sldId id="357" r:id="rId26"/>
    <p:sldId id="360" r:id="rId27"/>
    <p:sldId id="361" r:id="rId28"/>
    <p:sldId id="362" r:id="rId29"/>
    <p:sldId id="364" r:id="rId30"/>
    <p:sldId id="365" r:id="rId31"/>
    <p:sldId id="366" r:id="rId3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E3EF"/>
    <a:srgbClr val="1A5289"/>
    <a:srgbClr val="F5E3CF"/>
    <a:srgbClr val="52F3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68"/>
    <p:restoredTop sz="94800"/>
  </p:normalViewPr>
  <p:slideViewPr>
    <p:cSldViewPr snapToGrid="0" snapToObjects="1">
      <p:cViewPr varScale="1">
        <p:scale>
          <a:sx n="185" d="100"/>
          <a:sy n="185" d="100"/>
        </p:scale>
        <p:origin x="192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CAF9E7-19CE-A648-B477-C4AFE820E1F9}" type="datetimeFigureOut">
              <a:rPr kumimoji="1" lang="ko-Kore-KR" altLang="en-US" smtClean="0"/>
              <a:t>2022. 8. 24.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E7C0ED-8847-514B-8AEA-42FABF66186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18112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7C0ED-8847-514B-8AEA-42FABF661868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45784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7C0ED-8847-514B-8AEA-42FABF661868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29591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7C0ED-8847-514B-8AEA-42FABF661868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31507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7C0ED-8847-514B-8AEA-42FABF661868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0258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7C0ED-8847-514B-8AEA-42FABF661868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71717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3CD6FC-FEAE-CCAD-A432-7353651791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F831CB-8911-633F-3966-779E315AA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BB3EA8-7C95-786C-E882-E15F510EE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38E7-8D61-EB43-B344-131D88868B82}" type="datetimeFigureOut">
              <a:rPr kumimoji="1" lang="ko-Kore-KR" altLang="en-US" smtClean="0"/>
              <a:t>2022. 8. 24.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E659D4-8317-B12A-C2CB-697FBF8BA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1801D1-BCA5-A646-0E62-6B430D094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43F6-E3C6-AB45-90CC-51CE39B619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5227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52611C-B097-2839-9D09-CEBC5D753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887F33-5BEA-3F9E-D4C8-D74563B4E0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B393D5-A004-DA48-FDF0-59DC4A158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38E7-8D61-EB43-B344-131D88868B82}" type="datetimeFigureOut">
              <a:rPr kumimoji="1" lang="ko-Kore-KR" altLang="en-US" smtClean="0"/>
              <a:t>2022. 8. 24.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A604C3-D7DB-BD2F-874B-3FA1C0498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BDE1C5-CC8D-522C-E844-6F8F65184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43F6-E3C6-AB45-90CC-51CE39B619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08035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F7FE3C0-025A-1521-813F-2779F21AA8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E7C392-FFA3-1718-9868-B55C16205E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0A5FEB-7547-21E2-19AC-979ED7042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38E7-8D61-EB43-B344-131D88868B82}" type="datetimeFigureOut">
              <a:rPr kumimoji="1" lang="ko-Kore-KR" altLang="en-US" smtClean="0"/>
              <a:t>2022. 8. 24.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A14191-26BB-B240-34C6-3A5DB9729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DEEA87-EC62-540B-12AE-9F954E857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43F6-E3C6-AB45-90CC-51CE39B619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6460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BDDA45-6FE0-DF89-E18F-E003348C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EC8E64-F9DC-E35E-3132-0D07B420C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2C5B63-443D-3564-10D6-94634A8AC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38E7-8D61-EB43-B344-131D88868B82}" type="datetimeFigureOut">
              <a:rPr kumimoji="1" lang="ko-Kore-KR" altLang="en-US" smtClean="0"/>
              <a:t>2022. 8. 24.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EB86F2-401B-42B0-FCB5-6754E0F72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005B1C-D302-90A2-7B75-0C8B24468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43F6-E3C6-AB45-90CC-51CE39B619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12816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6A58-5C06-C30A-FF63-0F309ABE7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32D92A-FD0A-3F8E-3C14-11BDF9B40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F679EA-1805-B1C0-B3A8-177049FAD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38E7-8D61-EB43-B344-131D88868B82}" type="datetimeFigureOut">
              <a:rPr kumimoji="1" lang="ko-Kore-KR" altLang="en-US" smtClean="0"/>
              <a:t>2022. 8. 24.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45B7A6-3CBE-A6FE-9EC0-CD6ED65F1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3B569A-12A8-6EBE-8D66-714B2FCBB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43F6-E3C6-AB45-90CC-51CE39B619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553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B0111-D3F4-6409-E8A2-7E1175DA8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1B76EC-906D-A467-6BAF-410519A059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A358C9-133E-B6AB-8DF3-4C2371D932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A92A7F-FCBA-A0E2-73B0-08211B8F7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38E7-8D61-EB43-B344-131D88868B82}" type="datetimeFigureOut">
              <a:rPr kumimoji="1" lang="ko-Kore-KR" altLang="en-US" smtClean="0"/>
              <a:t>2022. 8. 24.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65EF9A-5EBD-36A2-0CBD-A65F9502D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F0B7D7-E3B4-8953-AE56-5C5CEE5EB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43F6-E3C6-AB45-90CC-51CE39B619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86233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51079-24FD-7471-2CFA-05779A5C7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9A48F5-B00F-5D7E-632B-EC6A3DB78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A866A0-DFBA-C624-445D-8A8316928A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7F251D-4C75-4432-DA5B-3AEC6BA59F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2201CA-7190-93C9-0F09-C735A47315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0E87A8F-3B84-7654-9F04-904175661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38E7-8D61-EB43-B344-131D88868B82}" type="datetimeFigureOut">
              <a:rPr kumimoji="1" lang="ko-Kore-KR" altLang="en-US" smtClean="0"/>
              <a:t>2022. 8. 24.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69E83D6-AEE4-202C-1ABD-45EDC47BE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2F5704D-C1E0-6844-A3A7-C8DF715A4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43F6-E3C6-AB45-90CC-51CE39B619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32634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1B25DB-9C63-3372-F19B-DCAB46524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313E2A9-BC17-6174-55DA-FE0FED658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38E7-8D61-EB43-B344-131D88868B82}" type="datetimeFigureOut">
              <a:rPr kumimoji="1" lang="ko-Kore-KR" altLang="en-US" smtClean="0"/>
              <a:t>2022. 8. 24.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6FE6C73-C596-9651-1114-A30959C4D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0A081A-6543-249E-C06B-9E38999F6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43F6-E3C6-AB45-90CC-51CE39B619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5964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E377B60-DFF4-BD05-CA04-E1AA61E26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38E7-8D61-EB43-B344-131D88868B82}" type="datetimeFigureOut">
              <a:rPr kumimoji="1" lang="ko-Kore-KR" altLang="en-US" smtClean="0"/>
              <a:t>2022. 8. 24.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1CB4CB-214A-BA94-A1FF-9A2EC7381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9A0B90-A76C-11F5-8B39-040076F2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43F6-E3C6-AB45-90CC-51CE39B619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912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8576B-6E8A-9D05-C14E-DF9FBA1E4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48E9BE-D352-AC27-C548-558133C5E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6F92FA-0017-55F1-557F-9207724660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A57A0C-F66F-3BDB-5CC0-6E5DCAABE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38E7-8D61-EB43-B344-131D88868B82}" type="datetimeFigureOut">
              <a:rPr kumimoji="1" lang="ko-Kore-KR" altLang="en-US" smtClean="0"/>
              <a:t>2022. 8. 24.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A46668-2667-AA40-D426-04B2BEDF1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B5DC60-93B1-8AF0-ACE0-B0CA1F4AD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43F6-E3C6-AB45-90CC-51CE39B619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161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700C21-B2A7-5639-CC4C-908CACA10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2F61E27-E3E3-9E9D-44B0-BB43841541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55B225-41F3-4BEC-8702-FE5B287650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72801D-D4A1-1AF4-68F1-18D2EFD9F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38E7-8D61-EB43-B344-131D88868B82}" type="datetimeFigureOut">
              <a:rPr kumimoji="1" lang="ko-Kore-KR" altLang="en-US" smtClean="0"/>
              <a:t>2022. 8. 24.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B9E23E-1467-9CEB-65C1-2BE26CD40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3B7291-6C92-2766-6D67-2BB34DE76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43F6-E3C6-AB45-90CC-51CE39B619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75679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52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2B881F0-CE95-88D1-0D75-8D5399401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F79E46-F791-B731-BF8D-71FB63D64F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7490A8-FD7A-FFBB-BB7C-DD1A0F2243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638E7-8D61-EB43-B344-131D88868B82}" type="datetimeFigureOut">
              <a:rPr kumimoji="1" lang="ko-Kore-KR" altLang="en-US" smtClean="0"/>
              <a:t>2022. 8. 24.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F636B7-AC40-080E-FAFD-62B7291277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FAA285-BD69-82A7-D13A-49BDD6F027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243F6-E3C6-AB45-90CC-51CE39B619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08159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edu.kaah.kr/board/sub1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anToRe/oxcAAR/blob/master/README_ko.md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ChanToRe/oxcAAR/blob/master/vignettes/basic-usage_ko.Rmd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9D1D0-6D88-DF47-5BA7-D7466FB2B1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1693"/>
            <a:ext cx="9144000" cy="1100137"/>
          </a:xfrm>
          <a:noFill/>
        </p:spPr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고고학 자료 통계분석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7D91D5-1DFC-C02C-39E6-C2D68C7DBE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43319"/>
            <a:ext cx="9144000" cy="458599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ko-Kore-KR" sz="32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Week 9 : </a:t>
            </a:r>
            <a:r>
              <a:rPr kumimoji="1" lang="ko-KR" altLang="en-US" sz="32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주성분분석</a:t>
            </a:r>
            <a:endParaRPr kumimoji="1" lang="ko-Kore-KR" altLang="en-US" sz="32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3442E908-5182-CA11-054D-E85549B2422D}"/>
              </a:ext>
            </a:extLst>
          </p:cNvPr>
          <p:cNvCxnSpPr>
            <a:cxnSpLocks/>
          </p:cNvCxnSpPr>
          <p:nvPr/>
        </p:nvCxnSpPr>
        <p:spPr>
          <a:xfrm>
            <a:off x="2817019" y="3386141"/>
            <a:ext cx="655796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AAED5B7-2D37-3470-47D7-722C8CB7504F}"/>
              </a:ext>
            </a:extLst>
          </p:cNvPr>
          <p:cNvSpPr txBox="1">
            <a:spLocks/>
          </p:cNvSpPr>
          <p:nvPr/>
        </p:nvSpPr>
        <p:spPr>
          <a:xfrm>
            <a:off x="2338387" y="451564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숭실대학교 사학과 석사과정</a:t>
            </a:r>
            <a:endParaRPr kumimoji="1" lang="en-US" altLang="ko-Kore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r"/>
            <a:r>
              <a:rPr kumimoji="1" lang="ko-Kore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주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ore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찬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ore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혁</a:t>
            </a:r>
          </a:p>
        </p:txBody>
      </p:sp>
    </p:spTree>
    <p:extLst>
      <p:ext uri="{BB962C8B-B14F-4D97-AF65-F5344CB8AC3E}">
        <p14:creationId xmlns:p14="http://schemas.microsoft.com/office/powerpoint/2010/main" val="2512490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Computational Archaeology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5229989F-8C04-A73E-DF0B-6D61E38F3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컴퓨터를 활용한 대용량 연산을 통해 다양한 고고학적 문제를 해결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컴퓨터를 통해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GIS, 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통계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머신러닝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등의 방법을 사용하는 경우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1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주차에 알아보았듯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고고학 연구와 관련된 패키지들은 대부분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로 구현되어 있음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주로 영국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독일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미국을 중심으로 응용과 방법론 개량이 이루어지고 있음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7919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Ben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M</a:t>
            </a:r>
            <a:r>
              <a:rPr kumimoji="1" lang="en-US" altLang="ko-Kore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arwick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의 </a:t>
            </a:r>
            <a:r>
              <a:rPr kumimoji="1" lang="en-US" altLang="ko-KR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ctv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-Archaeology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5229989F-8C04-A73E-DF0B-6D61E38F3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887159" cy="4351338"/>
          </a:xfrm>
        </p:spPr>
        <p:txBody>
          <a:bodyPr/>
          <a:lstStyle/>
          <a:p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University of </a:t>
            </a:r>
            <a:r>
              <a:rPr kumimoji="1" lang="en-US" altLang="ko-KR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washington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의 교수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Ben Marwick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이 </a:t>
            </a:r>
            <a:r>
              <a:rPr kumimoji="1" lang="ko-KR" altLang="en-US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개설해놓은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Github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Repository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로 고고학의 여러 분야에 응용되는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패키지들을 정리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요약함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오픈소스 프로젝트로 운영되어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각 패키지 개발자들이 소개 내용을 직접 업로드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소개되어 있는 패키지들을 일괄적으로 설치하는 기능을 제공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Link : https://</a:t>
            </a:r>
            <a:r>
              <a:rPr kumimoji="1" lang="en-US" altLang="ko-KR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github.com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/</a:t>
            </a:r>
            <a:r>
              <a:rPr kumimoji="1" lang="en-US" altLang="ko-KR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benmarwick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/</a:t>
            </a:r>
            <a:r>
              <a:rPr kumimoji="1" lang="en-US" altLang="ko-KR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ctv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-archaeology</a:t>
            </a:r>
          </a:p>
        </p:txBody>
      </p:sp>
      <p:pic>
        <p:nvPicPr>
          <p:cNvPr id="1026" name="Picture 2" descr="화신">
            <a:extLst>
              <a:ext uri="{FF2B5EF4-FFF2-40B4-BE49-F238E27FC236}">
                <a16:creationId xmlns:a16="http://schemas.microsoft.com/office/drawing/2014/main" id="{41D906BE-E232-CA34-A7DD-536D78519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078" y="2470498"/>
            <a:ext cx="2709049" cy="270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0CD04D-605A-B762-7512-FE319F1532C1}"/>
              </a:ext>
            </a:extLst>
          </p:cNvPr>
          <p:cNvSpPr txBox="1"/>
          <p:nvPr/>
        </p:nvSpPr>
        <p:spPr>
          <a:xfrm>
            <a:off x="8805077" y="5179547"/>
            <a:ext cx="27090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Ben Marwick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91148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9D1D0-6D88-DF47-5BA7-D7466FB2B1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1693"/>
            <a:ext cx="9144000" cy="1100137"/>
          </a:xfrm>
          <a:noFill/>
        </p:spPr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고고학 자료 통계분석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7D91D5-1DFC-C02C-39E6-C2D68C7DBE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43319"/>
            <a:ext cx="9144000" cy="458599"/>
          </a:xfrm>
        </p:spPr>
        <p:txBody>
          <a:bodyPr>
            <a:normAutofit fontScale="92500" lnSpcReduction="10000"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부록 </a:t>
            </a:r>
            <a:r>
              <a:rPr kumimoji="1" lang="en-US" altLang="ko-KR" sz="32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2</a:t>
            </a:r>
            <a:r>
              <a:rPr kumimoji="1" lang="en-US" altLang="ko-Kore-KR" sz="32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:</a:t>
            </a:r>
            <a:r>
              <a:rPr kumimoji="1" lang="ko-KR" altLang="en-US" sz="32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3200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Oxcal</a:t>
            </a:r>
            <a:endParaRPr kumimoji="1" lang="ko-Kore-KR" altLang="en-US" sz="32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3442E908-5182-CA11-054D-E85549B2422D}"/>
              </a:ext>
            </a:extLst>
          </p:cNvPr>
          <p:cNvCxnSpPr>
            <a:cxnSpLocks/>
          </p:cNvCxnSpPr>
          <p:nvPr/>
        </p:nvCxnSpPr>
        <p:spPr>
          <a:xfrm>
            <a:off x="2817019" y="3386141"/>
            <a:ext cx="655796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AAED5B7-2D37-3470-47D7-722C8CB7504F}"/>
              </a:ext>
            </a:extLst>
          </p:cNvPr>
          <p:cNvSpPr txBox="1">
            <a:spLocks/>
          </p:cNvSpPr>
          <p:nvPr/>
        </p:nvSpPr>
        <p:spPr>
          <a:xfrm>
            <a:off x="2338387" y="451564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숭실대학교 사학과 석사과정</a:t>
            </a:r>
            <a:endParaRPr kumimoji="1" lang="en-US" altLang="ko-Kore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r"/>
            <a:r>
              <a:rPr kumimoji="1" lang="ko-Kore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주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ore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찬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ore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혁</a:t>
            </a:r>
          </a:p>
        </p:txBody>
      </p:sp>
    </p:spTree>
    <p:extLst>
      <p:ext uri="{BB962C8B-B14F-4D97-AF65-F5344CB8AC3E}">
        <p14:creationId xmlns:p14="http://schemas.microsoft.com/office/powerpoint/2010/main" val="1615304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방사성탄소연대측정법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?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5229989F-8C04-A73E-DF0B-6D61E38F3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절대연대측정법 중 하나</a:t>
            </a:r>
            <a:endParaRPr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탄소</a:t>
            </a:r>
            <a:r>
              <a:rPr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</a:t>
            </a:r>
            <a:r>
              <a:rPr lang="en" altLang="ko-Kore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C)</a:t>
            </a:r>
            <a:r>
              <a:rPr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의 동위원소인 </a:t>
            </a:r>
            <a:r>
              <a:rPr lang="en" altLang="ko-Kore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C14</a:t>
            </a:r>
            <a:r>
              <a:rPr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의 비율을 측정하여 시료의 연대를 추정하는 </a:t>
            </a:r>
            <a:r>
              <a:rPr lang="ko-KR" altLang="en-US" dirty="0" err="1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연대측정법</a:t>
            </a:r>
            <a:r>
              <a:rPr lang="ko-KR" altLang="en-US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입니다</a:t>
            </a:r>
            <a:r>
              <a:rPr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정확히는 시료에 잔존하는 </a:t>
            </a:r>
            <a:r>
              <a:rPr lang="en" altLang="ko-Kore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C12,</a:t>
            </a:r>
            <a:r>
              <a:rPr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lang="en" altLang="ko-Kore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C13</a:t>
            </a:r>
            <a:r>
              <a:rPr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과 </a:t>
            </a:r>
            <a:r>
              <a:rPr lang="en" altLang="ko-Kore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C14</a:t>
            </a:r>
            <a:r>
              <a:rPr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의 비율을 비교하여 산출된 시료의 생명활동이 멈춘 시기를 의미</a:t>
            </a:r>
            <a:endParaRPr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417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방사성탄소연대측정법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?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5229989F-8C04-A73E-DF0B-6D61E38F3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73099" cy="4351338"/>
          </a:xfrm>
        </p:spPr>
        <p:txBody>
          <a:bodyPr>
            <a:normAutofit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대기 중에 일정한 비율로 분포하고 있는 </a:t>
            </a:r>
            <a:r>
              <a:rPr lang="en" altLang="ko-Kore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C14</a:t>
            </a:r>
            <a:r>
              <a:rPr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는 식물의 광합성과 동물의 호흡을 통해 개체의 체내에 누적</a:t>
            </a:r>
            <a:r>
              <a:rPr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누적되는 비율은 대기 중의 비율과 동일</a:t>
            </a:r>
            <a:endParaRPr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이후 개체가 죽음으로 인해 광합성과 호흡을 멈추게 되면 안정동위원소인 </a:t>
            </a:r>
            <a:r>
              <a:rPr lang="en" altLang="ko-Kore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C12,</a:t>
            </a:r>
            <a:r>
              <a:rPr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lang="en" altLang="ko-Kore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C13</a:t>
            </a:r>
            <a:r>
              <a:rPr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의 수는 유지되지만</a:t>
            </a:r>
            <a:r>
              <a:rPr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불안정동위원소인 </a:t>
            </a:r>
            <a:r>
              <a:rPr lang="en" altLang="ko-Kore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C14</a:t>
            </a:r>
            <a:r>
              <a:rPr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는 붕괴</a:t>
            </a:r>
            <a:r>
              <a:rPr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이 때 </a:t>
            </a:r>
            <a:r>
              <a:rPr lang="en" altLang="ko-Kore-KR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C14</a:t>
            </a:r>
            <a:r>
              <a:rPr lang="ko-KR" altLang="en-US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의 반감기 일정하기에</a:t>
            </a:r>
            <a:r>
              <a:rPr lang="en-US" altLang="ko-KR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, </a:t>
            </a:r>
            <a:r>
              <a:rPr lang="ko-KR" altLang="en-US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이를 통해서 시료의 죽음으로부터 경과된 시간</a:t>
            </a:r>
            <a:r>
              <a:rPr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을 추정할 수 있음</a:t>
            </a:r>
            <a:r>
              <a:rPr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BDF2A41-23CA-C82F-BEAB-7B3C62FDE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299" y="2447122"/>
            <a:ext cx="4686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554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방사성탄소연대측정법의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문제점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5229989F-8C04-A73E-DF0B-6D61E38F3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1.</a:t>
            </a:r>
            <a:r>
              <a:rPr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대기 중의 </a:t>
            </a:r>
            <a:r>
              <a:rPr lang="en" altLang="ko-Kore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C14 </a:t>
            </a:r>
            <a:r>
              <a:rPr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비율이 변함</a:t>
            </a:r>
            <a:endParaRPr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방사성탄소연대측정법은</a:t>
            </a:r>
            <a:r>
              <a:rPr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lang="en" altLang="ko-Kore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C14 </a:t>
            </a:r>
            <a:r>
              <a:rPr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비율이 일정하다는 전제 위에서 작동함</a:t>
            </a:r>
            <a:endParaRPr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그러나 산업화와 핵실험 등의 영향으로 인해 대기중의 </a:t>
            </a:r>
            <a:r>
              <a:rPr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C14</a:t>
            </a:r>
            <a:r>
              <a:rPr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비율이 변함</a:t>
            </a:r>
            <a:endParaRPr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2.</a:t>
            </a:r>
            <a:r>
              <a:rPr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고목효과</a:t>
            </a:r>
            <a:endParaRPr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나무가 벌목된 연대와 실제 </a:t>
            </a:r>
            <a:r>
              <a:rPr lang="ko-KR" altLang="en-US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탄화된</a:t>
            </a:r>
            <a:r>
              <a:rPr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시점 사이의 간극이 있을 수 있음</a:t>
            </a:r>
            <a:endParaRPr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해양 리저브 효과</a:t>
            </a:r>
            <a:r>
              <a:rPr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할슈타트</a:t>
            </a:r>
            <a:r>
              <a:rPr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평탄면</a:t>
            </a:r>
            <a:r>
              <a:rPr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등 </a:t>
            </a:r>
            <a:r>
              <a:rPr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76822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할슈타트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평탄면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(Hallstatt Plateau)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5229989F-8C04-A73E-DF0B-6D61E38F3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2450BP</a:t>
            </a:r>
            <a:r>
              <a:rPr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인근으로 보정곡선이 일괄적으로 평평한 </a:t>
            </a:r>
            <a:r>
              <a:rPr lang="ko-KR" altLang="en-US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영억</a:t>
            </a:r>
            <a:endParaRPr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이 구간에 해당 측정치들을 보정할 경우</a:t>
            </a:r>
            <a:r>
              <a:rPr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전부 </a:t>
            </a:r>
            <a:r>
              <a:rPr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B.C. 800-400</a:t>
            </a:r>
            <a:r>
              <a:rPr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로 보정됨</a:t>
            </a:r>
            <a:endParaRPr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lang="ko-KR" altLang="en-US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위글매칭</a:t>
            </a:r>
            <a:r>
              <a:rPr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등의 방법으로 부분적으로 극복</a:t>
            </a:r>
            <a:endParaRPr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8540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수륜연대보정법이란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?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DAC33CB-07B6-E91A-C25A-CA9A04BA4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연륜연대결정법을 응용하여 만들어진 보정곡선을 통해 </a:t>
            </a:r>
            <a:r>
              <a:rPr kumimoji="1" lang="ko-KR" altLang="en-US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방사성탄소연대측정치를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보정하는 방법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자세한건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이창희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방사성탄소연대측정법의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이해와 활용 참고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	- Link :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  <a:hlinkClick r:id="rId2"/>
              </a:rPr>
              <a:t>http://edu.kaah.kr/board/sub1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1943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OxCal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5229989F-8C04-A73E-DF0B-6D61E38F3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77000" cy="4351338"/>
          </a:xfrm>
        </p:spPr>
        <p:txBody>
          <a:bodyPr/>
          <a:lstStyle/>
          <a:p>
            <a:r>
              <a:rPr kumimoji="1" lang="ko-KR" altLang="en-US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방사성탄소연대보정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프로그램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University of Oxford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에서 개발 및 배포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Oxford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는 연대보정에 가장 보편적으로 활용되는 </a:t>
            </a:r>
            <a:r>
              <a:rPr kumimoji="1" lang="en-US" altLang="ko-KR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IntCal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보정곡선을 만들고 있음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최근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2020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년에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InCal20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을 배포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)</a:t>
            </a:r>
          </a:p>
          <a:p>
            <a:r>
              <a:rPr kumimoji="1" lang="ko-KR" altLang="en-US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방사성탄소연대를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보정하는 다른 프로그램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(R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의 </a:t>
            </a:r>
            <a:r>
              <a:rPr kumimoji="1" lang="en-US" altLang="ko-KR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Bchron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, </a:t>
            </a:r>
            <a:r>
              <a:rPr kumimoji="1" lang="en-US" altLang="ko-KR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rcarbon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, ADMUR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등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)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들도 있지만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 err="1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OxCal</a:t>
            </a:r>
            <a:r>
              <a:rPr kumimoji="1" lang="ko-KR" altLang="en-US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은 일종의 표준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역할로 사용됨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</a:p>
          <a:p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CD3F1DC-DC68-F10E-604D-3B79A6C1E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825625"/>
            <a:ext cx="4673280" cy="33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5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OxCal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-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가입 및 로그인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48DB5D-28C6-4AD6-DC63-9B7C9F9BB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05532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71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F5CFB0-BE58-2A67-3C00-A8F175950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계획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CF8F337-4A89-F7EF-2737-FB7A47610A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5322855"/>
              </p:ext>
            </p:extLst>
          </p:nvPr>
        </p:nvGraphicFramePr>
        <p:xfrm>
          <a:off x="2526507" y="1690688"/>
          <a:ext cx="7138986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100">
                  <a:extLst>
                    <a:ext uri="{9D8B030D-6E8A-4147-A177-3AD203B41FA5}">
                      <a16:colId xmlns:a16="http://schemas.microsoft.com/office/drawing/2014/main" val="3988900536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728816911"/>
                    </a:ext>
                  </a:extLst>
                </a:gridCol>
                <a:gridCol w="4193380">
                  <a:extLst>
                    <a:ext uri="{9D8B030D-6E8A-4147-A177-3AD203B41FA5}">
                      <a16:colId xmlns:a16="http://schemas.microsoft.com/office/drawing/2014/main" val="25423227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752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Intro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소개</a:t>
                      </a:r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R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설치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807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2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기초 통계</a:t>
                      </a:r>
                      <a:r>
                        <a:rPr lang="en-US" altLang="ko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(1)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모집단과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표본</a:t>
                      </a:r>
                      <a:r>
                        <a:rPr lang="en-US" altLang="ko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기술통계량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588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3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기초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통계</a:t>
                      </a:r>
                      <a:r>
                        <a:rPr lang="en-US" altLang="ko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(2)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변수의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종류</a:t>
                      </a:r>
                      <a:r>
                        <a:rPr lang="en-US" altLang="ko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가설과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검정</a:t>
                      </a:r>
                      <a:r>
                        <a:rPr lang="en-US" altLang="ko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오류</a:t>
                      </a:r>
                      <a:r>
                        <a:rPr lang="en-US" altLang="ko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분석절차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184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4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전처리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데이터 </a:t>
                      </a:r>
                      <a:r>
                        <a:rPr lang="ko-KR" altLang="en-US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전처리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0598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5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시각화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다양한 종류의 그래프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959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6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검정과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상관분석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검정</a:t>
                      </a:r>
                      <a:r>
                        <a:rPr lang="en-US" altLang="ko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상관분석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708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7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회귀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분석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선형회귀</a:t>
                      </a:r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다중선형회귀</a:t>
                      </a:r>
                      <a:r>
                        <a:rPr lang="en-US" altLang="ko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로지스틱회귀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669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8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군집분석과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판별분석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K-means</a:t>
                      </a:r>
                      <a:r>
                        <a:rPr lang="en-US" altLang="ko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LDA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26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9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주성분분석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PCA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394151"/>
                  </a:ext>
                </a:extLst>
              </a:tr>
            </a:tbl>
          </a:graphicData>
        </a:graphic>
      </p:graphicFrame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F25EFDD1-F70F-A58E-3CF0-05B322A8FE3A}"/>
              </a:ext>
            </a:extLst>
          </p:cNvPr>
          <p:cNvCxnSpPr/>
          <p:nvPr/>
        </p:nvCxnSpPr>
        <p:spPr>
          <a:xfrm>
            <a:off x="2526507" y="2217683"/>
            <a:ext cx="7138986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0444444-C4AC-EFAF-74F8-B8A5B3817483}"/>
              </a:ext>
            </a:extLst>
          </p:cNvPr>
          <p:cNvCxnSpPr/>
          <p:nvPr/>
        </p:nvCxnSpPr>
        <p:spPr>
          <a:xfrm>
            <a:off x="2526507" y="2604259"/>
            <a:ext cx="7138986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6C425BA4-DCB1-65DC-2059-8C98D542A0C7}"/>
              </a:ext>
            </a:extLst>
          </p:cNvPr>
          <p:cNvCxnSpPr/>
          <p:nvPr/>
        </p:nvCxnSpPr>
        <p:spPr>
          <a:xfrm>
            <a:off x="2526508" y="2974374"/>
            <a:ext cx="7138986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B0183CC3-90C9-8275-B65C-5994E724F46D}"/>
              </a:ext>
            </a:extLst>
          </p:cNvPr>
          <p:cNvCxnSpPr/>
          <p:nvPr/>
        </p:nvCxnSpPr>
        <p:spPr>
          <a:xfrm>
            <a:off x="2526507" y="3341912"/>
            <a:ext cx="7138986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5F3CEBDA-2168-D377-701E-35611DE6C251}"/>
              </a:ext>
            </a:extLst>
          </p:cNvPr>
          <p:cNvCxnSpPr/>
          <p:nvPr/>
        </p:nvCxnSpPr>
        <p:spPr>
          <a:xfrm>
            <a:off x="2526507" y="3722912"/>
            <a:ext cx="7138986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F48ACDB-E4BD-ACA6-357A-EAB34D1164CF}"/>
              </a:ext>
            </a:extLst>
          </p:cNvPr>
          <p:cNvCxnSpPr/>
          <p:nvPr/>
        </p:nvCxnSpPr>
        <p:spPr>
          <a:xfrm>
            <a:off x="2526507" y="4085519"/>
            <a:ext cx="7138986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708598E8-C4E1-0FEF-47A2-7D40C15BCEC9}"/>
              </a:ext>
            </a:extLst>
          </p:cNvPr>
          <p:cNvCxnSpPr/>
          <p:nvPr/>
        </p:nvCxnSpPr>
        <p:spPr>
          <a:xfrm>
            <a:off x="2526507" y="4466519"/>
            <a:ext cx="7138986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67F85331-95E2-2F37-ECDD-C1BA20F560F2}"/>
              </a:ext>
            </a:extLst>
          </p:cNvPr>
          <p:cNvCxnSpPr/>
          <p:nvPr/>
        </p:nvCxnSpPr>
        <p:spPr>
          <a:xfrm>
            <a:off x="2526507" y="4828240"/>
            <a:ext cx="7138986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412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OxCal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-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최초 화면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554690-C3B9-7062-EDCC-6FD853F19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90688"/>
            <a:ext cx="7772400" cy="4857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319327-7E67-A3AC-F839-0095EB738646}"/>
              </a:ext>
            </a:extLst>
          </p:cNvPr>
          <p:cNvSpPr txBox="1"/>
          <p:nvPr/>
        </p:nvSpPr>
        <p:spPr>
          <a:xfrm>
            <a:off x="544451" y="2659743"/>
            <a:ext cx="1353256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File -&gt; New</a:t>
            </a:r>
            <a:endParaRPr kumimoji="1" lang="ko-Kore-KR" altLang="en-US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6379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OxCal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-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초기 화면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8CEE12-29D4-4BCE-3967-33BDE8ED0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90688"/>
            <a:ext cx="7772400" cy="4857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0D531B-C372-2003-1830-5A4B657B0DDF}"/>
              </a:ext>
            </a:extLst>
          </p:cNvPr>
          <p:cNvSpPr txBox="1"/>
          <p:nvPr/>
        </p:nvSpPr>
        <p:spPr>
          <a:xfrm>
            <a:off x="1547751" y="2659619"/>
            <a:ext cx="1972015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설정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및 명령어 선택</a:t>
            </a:r>
            <a:endParaRPr kumimoji="1" lang="ko-Kore-KR" altLang="en-US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BF180F-0391-D738-35E2-1BD4DFE8369A}"/>
              </a:ext>
            </a:extLst>
          </p:cNvPr>
          <p:cNvSpPr txBox="1"/>
          <p:nvPr/>
        </p:nvSpPr>
        <p:spPr>
          <a:xfrm>
            <a:off x="4290951" y="3186669"/>
            <a:ext cx="1249060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분석 </a:t>
            </a:r>
            <a:r>
              <a:rPr kumimoji="1" lang="ko-KR" altLang="en-US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상태창</a:t>
            </a:r>
            <a:endParaRPr kumimoji="1" lang="ko-Kore-KR" altLang="en-US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65F0C4-4F93-1BED-6C62-2EF912B4C985}"/>
              </a:ext>
            </a:extLst>
          </p:cNvPr>
          <p:cNvSpPr txBox="1"/>
          <p:nvPr/>
        </p:nvSpPr>
        <p:spPr>
          <a:xfrm>
            <a:off x="4401305" y="1745219"/>
            <a:ext cx="1694695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코딩 모드로 전환</a:t>
            </a:r>
            <a:endParaRPr kumimoji="1" lang="ko-Kore-KR" altLang="en-US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73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FEDD4C0-AB2A-FB3B-4576-861F2B76E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90688"/>
            <a:ext cx="7772400" cy="48577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OxCal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-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초기 화면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0D531B-C372-2003-1830-5A4B657B0DDF}"/>
              </a:ext>
            </a:extLst>
          </p:cNvPr>
          <p:cNvSpPr txBox="1"/>
          <p:nvPr/>
        </p:nvSpPr>
        <p:spPr>
          <a:xfrm>
            <a:off x="4360505" y="2955189"/>
            <a:ext cx="4204997" cy="92333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Tools -&gt; Options, Curves 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등에서</a:t>
            </a:r>
            <a:endParaRPr kumimoji="1" lang="en-US" altLang="ko-KR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원하는대로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세팅 </a:t>
            </a:r>
            <a:r>
              <a:rPr kumimoji="1" lang="en-US" altLang="ko-KR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-&gt;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Import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에서 명령어 선택</a:t>
            </a:r>
            <a:endParaRPr kumimoji="1" lang="en-US" altLang="ko-KR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en-US" altLang="ko-KR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-&gt;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데이터 기입 </a:t>
            </a:r>
            <a:r>
              <a:rPr kumimoji="1" lang="en-US" altLang="ko-KR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-&gt;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[&gt;&gt;]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버튼 클릭</a:t>
            </a:r>
            <a:endParaRPr kumimoji="1" lang="ko-Kore-KR" altLang="en-US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4279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OxCal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-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저장 화면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95A2E4-172F-A8B0-5448-A06412287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90688"/>
            <a:ext cx="7772400" cy="4857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C3A45C-4C35-53E3-ADFB-45BDB7AD4E27}"/>
              </a:ext>
            </a:extLst>
          </p:cNvPr>
          <p:cNvSpPr txBox="1"/>
          <p:nvPr/>
        </p:nvSpPr>
        <p:spPr>
          <a:xfrm>
            <a:off x="1318855" y="4174389"/>
            <a:ext cx="3985386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원하는 저장 주소 설정</a:t>
            </a:r>
            <a:r>
              <a:rPr kumimoji="1" lang="en-US" altLang="ko-KR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,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혹은 </a:t>
            </a:r>
            <a:r>
              <a:rPr kumimoji="1" lang="en-US" altLang="ko-KR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Project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선정</a:t>
            </a:r>
            <a:endParaRPr kumimoji="1" lang="ko-Kore-KR" altLang="en-US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C4871B-D7B3-E0ED-AD23-DB13E657C25A}"/>
              </a:ext>
            </a:extLst>
          </p:cNvPr>
          <p:cNvSpPr txBox="1"/>
          <p:nvPr/>
        </p:nvSpPr>
        <p:spPr>
          <a:xfrm>
            <a:off x="8932505" y="5228489"/>
            <a:ext cx="2233304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Run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클릭 시 분석 실행</a:t>
            </a:r>
            <a:endParaRPr kumimoji="1" lang="ko-Kore-KR" altLang="en-US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542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OxCal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-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다양한 명령어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5229989F-8C04-A73E-DF0B-6D61E38F3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4351338"/>
          </a:xfrm>
        </p:spPr>
        <p:txBody>
          <a:bodyPr/>
          <a:lstStyle/>
          <a:p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R-Date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: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미보정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연대를 보정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R-Combine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: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동일 시료 혹은 동일 지점에서 발견된 두 개 이상의 시료의 </a:t>
            </a:r>
            <a:r>
              <a:rPr kumimoji="1" lang="ko-KR" altLang="en-US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미보정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연대를 하나의 연대로 산출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SUM,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R-outlier, R-Simulate 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등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…</a:t>
            </a:r>
          </a:p>
          <a:p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9841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R-Date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4AAA83C-0915-8B38-DB54-E445336CA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90688"/>
            <a:ext cx="7772400" cy="48577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0BCE00-C947-BC30-A2B4-FFB987274EF8}"/>
              </a:ext>
            </a:extLst>
          </p:cNvPr>
          <p:cNvSpPr txBox="1"/>
          <p:nvPr/>
        </p:nvSpPr>
        <p:spPr>
          <a:xfrm>
            <a:off x="417155" y="2097939"/>
            <a:ext cx="1593706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1.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R-Date 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선택</a:t>
            </a:r>
            <a:endParaRPr kumimoji="1" lang="ko-Kore-KR" altLang="en-US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5571E6-0959-E604-1CBB-2D615397B670}"/>
              </a:ext>
            </a:extLst>
          </p:cNvPr>
          <p:cNvSpPr txBox="1"/>
          <p:nvPr/>
        </p:nvSpPr>
        <p:spPr>
          <a:xfrm>
            <a:off x="450399" y="4681318"/>
            <a:ext cx="2643672" cy="203132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2.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데이터 기입</a:t>
            </a:r>
            <a:endParaRPr kumimoji="1" lang="en-US" altLang="ko-KR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en-US" altLang="ko-KR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- Name : </a:t>
            </a:r>
            <a:r>
              <a:rPr kumimoji="1" lang="ko-KR" altLang="en-US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시료명</a:t>
            </a:r>
            <a:endParaRPr kumimoji="1" lang="en-US" altLang="ko-KR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en-US" altLang="ko-KR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-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14C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Date : </a:t>
            </a:r>
            <a:r>
              <a:rPr kumimoji="1" lang="ko-KR" altLang="en-US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미보정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BP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값</a:t>
            </a:r>
            <a:endParaRPr kumimoji="1" lang="en-US" altLang="ko-KR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en-US" altLang="ko-KR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-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Uncertainty : Error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값</a:t>
            </a:r>
            <a:endParaRPr kumimoji="1" lang="en-US" altLang="ko-KR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kumimoji="1" lang="en-US" altLang="ko-KR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*</a:t>
            </a:r>
            <a:r>
              <a:rPr kumimoji="1" lang="en-US" altLang="ko-KR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Separator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에서 원하는</a:t>
            </a:r>
            <a:endParaRPr kumimoji="1" lang="en-US" altLang="ko-KR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구분 방식 설정 가능</a:t>
            </a:r>
            <a:endParaRPr kumimoji="1" lang="ko-Kore-KR" altLang="en-US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941AB9-891A-4E3C-58F4-40C77027DF92}"/>
              </a:ext>
            </a:extLst>
          </p:cNvPr>
          <p:cNvSpPr txBox="1"/>
          <p:nvPr/>
        </p:nvSpPr>
        <p:spPr>
          <a:xfrm>
            <a:off x="3094071" y="3150968"/>
            <a:ext cx="1268296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3.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[&gt;&gt;]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클릭</a:t>
            </a:r>
            <a:endParaRPr kumimoji="1" lang="ko-Kore-KR" altLang="en-US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B2B080-502E-B688-D2FC-E2F20B4D586E}"/>
              </a:ext>
            </a:extLst>
          </p:cNvPr>
          <p:cNvSpPr txBox="1"/>
          <p:nvPr/>
        </p:nvSpPr>
        <p:spPr>
          <a:xfrm>
            <a:off x="4795871" y="2282605"/>
            <a:ext cx="2401619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4.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분석 상태창에서 확인</a:t>
            </a:r>
            <a:endParaRPr kumimoji="1" lang="ko-Kore-KR" altLang="en-US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15FD3B-31C6-889C-44BC-999B33FA602E}"/>
              </a:ext>
            </a:extLst>
          </p:cNvPr>
          <p:cNvSpPr txBox="1"/>
          <p:nvPr/>
        </p:nvSpPr>
        <p:spPr>
          <a:xfrm>
            <a:off x="9348052" y="2282605"/>
            <a:ext cx="1164101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5.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[&gt;]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클릭</a:t>
            </a:r>
            <a:endParaRPr kumimoji="1" lang="ko-Kore-KR" altLang="en-US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14246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R-Date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2C38D7-9BCA-68B8-F8EB-E0DD0FB69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90688"/>
            <a:ext cx="7772400" cy="4857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C2CC55-6B30-2A14-4022-3F5AF513D07B}"/>
              </a:ext>
            </a:extLst>
          </p:cNvPr>
          <p:cNvSpPr txBox="1"/>
          <p:nvPr/>
        </p:nvSpPr>
        <p:spPr>
          <a:xfrm>
            <a:off x="6909652" y="2693085"/>
            <a:ext cx="4647348" cy="1754326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연대보정 결과</a:t>
            </a:r>
            <a:r>
              <a:rPr kumimoji="1" lang="en-US" altLang="ko-KR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,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2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시그마일 경우</a:t>
            </a:r>
            <a:endParaRPr kumimoji="1" lang="en-US" altLang="ko-KR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en-US" altLang="ko-KR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12~203calAD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에 </a:t>
            </a:r>
            <a:r>
              <a:rPr kumimoji="1" lang="ko-Kore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위치할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확률이 </a:t>
            </a:r>
            <a:r>
              <a:rPr kumimoji="1" lang="en-US" altLang="ko-KR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95.4%</a:t>
            </a:r>
          </a:p>
          <a:p>
            <a:r>
              <a:rPr kumimoji="1" lang="en-US" altLang="ko-KR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12~169calAD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에 위치할 확률이 </a:t>
            </a:r>
            <a:r>
              <a:rPr kumimoji="1" lang="en-US" altLang="ko-KR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92.9%</a:t>
            </a:r>
          </a:p>
          <a:p>
            <a:r>
              <a:rPr kumimoji="1" lang="en-US" altLang="ko-KR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185~203calAD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에 위치할 확률이 </a:t>
            </a:r>
            <a:r>
              <a:rPr kumimoji="1" lang="en-US" altLang="ko-KR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2.5%</a:t>
            </a:r>
          </a:p>
          <a:p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*통상적으로 </a:t>
            </a:r>
            <a:r>
              <a:rPr kumimoji="1" lang="en-US" altLang="ko-KR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시그마</a:t>
            </a:r>
            <a:r>
              <a:rPr kumimoji="1" lang="en-US" altLang="ko-KR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(68.2%),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2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시그마</a:t>
            </a:r>
            <a:r>
              <a:rPr kumimoji="1" lang="en-US" altLang="ko-KR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(95.4%)</a:t>
            </a:r>
            <a:r>
              <a:rPr kumimoji="1" lang="ko-KR" altLang="en-US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를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사용</a:t>
            </a:r>
            <a:endParaRPr kumimoji="1" lang="en-US" altLang="ko-KR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0289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173CB68-E27C-5B63-72DA-16E51B4F8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90688"/>
            <a:ext cx="7772400" cy="48577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R-Combine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C2CC55-6B30-2A14-4022-3F5AF513D07B}"/>
              </a:ext>
            </a:extLst>
          </p:cNvPr>
          <p:cNvSpPr txBox="1"/>
          <p:nvPr/>
        </p:nvSpPr>
        <p:spPr>
          <a:xfrm>
            <a:off x="4906653" y="3309035"/>
            <a:ext cx="3840898" cy="92333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R-Combine 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명령어 입력</a:t>
            </a:r>
            <a:endParaRPr kumimoji="1" lang="en-US" altLang="ko-KR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미보정된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연대들을 </a:t>
            </a:r>
            <a:r>
              <a:rPr kumimoji="1" lang="en-US" altLang="ko-KR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R-Date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명령어로 보정하며 입력</a:t>
            </a:r>
            <a:endParaRPr kumimoji="1" lang="en-US" altLang="ko-KR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425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R-Combine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25B7C1-9E31-D0B1-B96E-3E4969795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90688"/>
            <a:ext cx="7772400" cy="4857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77FB71-5778-1172-E833-1288EAC23210}"/>
              </a:ext>
            </a:extLst>
          </p:cNvPr>
          <p:cNvSpPr txBox="1"/>
          <p:nvPr/>
        </p:nvSpPr>
        <p:spPr>
          <a:xfrm>
            <a:off x="7052953" y="3672482"/>
            <a:ext cx="2770497" cy="646331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그래프 보는 방법은 </a:t>
            </a:r>
            <a:r>
              <a:rPr kumimoji="1" lang="en-US" altLang="ko-KR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R-Date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그래프와 동일</a:t>
            </a:r>
            <a:endParaRPr kumimoji="1" lang="en-US" altLang="ko-KR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7C9E67-5D60-34F9-BC84-F38EA80D5CA5}"/>
              </a:ext>
            </a:extLst>
          </p:cNvPr>
          <p:cNvSpPr txBox="1"/>
          <p:nvPr/>
        </p:nvSpPr>
        <p:spPr>
          <a:xfrm>
            <a:off x="7052953" y="4402732"/>
            <a:ext cx="2929247" cy="646331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*해당 예시는 </a:t>
            </a:r>
            <a:r>
              <a:rPr kumimoji="1" lang="ko-KR" altLang="en-US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할슈타트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평탄면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구간으로 보정이 불확실</a:t>
            </a:r>
            <a:endParaRPr kumimoji="1" lang="en-US" altLang="ko-KR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3485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OxCal</a:t>
            </a:r>
            <a:r>
              <a:rPr kumimoji="1" lang="en-US" altLang="ko-Kore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스크립트과 </a:t>
            </a:r>
            <a:r>
              <a:rPr kumimoji="1" lang="en-US" altLang="ko-KR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OxcAAR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5229989F-8C04-A73E-DF0B-6D61E38F3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4351338"/>
          </a:xfrm>
        </p:spPr>
        <p:txBody>
          <a:bodyPr/>
          <a:lstStyle/>
          <a:p>
            <a:r>
              <a:rPr kumimoji="1" lang="en-US" altLang="ko-KR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OxCal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은 자체적으로 스크립트를 구성할 수 있는 기능을 제공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en-US" altLang="ko-KR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OxcAAR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은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내에서 </a:t>
            </a:r>
            <a:r>
              <a:rPr kumimoji="1" lang="en-US" altLang="ko-KR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OcCal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스크립트를 실행하고 결과를 불러올 수 있는 기능의 패키지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5888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875CC2-E61A-FCD9-2138-A3F048FCE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복습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463BDB-754A-4184-DC30-AE6517CC0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군집분석이 무엇인지 안다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</a:p>
          <a:p>
            <a:r>
              <a:rPr kumimoji="1" lang="ko-KR" altLang="en-US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덴드로그램으로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계층적 군집분석 결과를 </a:t>
            </a:r>
            <a:r>
              <a:rPr kumimoji="1" lang="ko-KR" altLang="en-US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시각화할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수 있다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</a:p>
          <a:p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로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K-means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군집분석을 시행할 수 있다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판별분석이 무엇인지 안다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</a:p>
          <a:p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로 </a:t>
            </a:r>
            <a:r>
              <a:rPr kumimoji="1" lang="ko-KR" altLang="en-US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선형판별분석을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시행할 수 있다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군집분석과 판별분석의 차이점에 대해 안다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10928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OxCal</a:t>
            </a:r>
            <a:r>
              <a:rPr kumimoji="1" lang="en-US" altLang="ko-Kore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코딩과 </a:t>
            </a:r>
            <a:r>
              <a:rPr kumimoji="1" lang="en-US" altLang="ko-KR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OxcAAR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D6BCEE-0659-3B7D-7FBD-5250D8C2E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90688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13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OxcAAR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2CDAC5-25A4-FB3C-3EA7-4E4BAABF9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36420"/>
            <a:ext cx="7772400" cy="68215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28F22C-245F-4158-9712-2316FF158983}"/>
              </a:ext>
            </a:extLst>
          </p:cNvPr>
          <p:cNvSpPr txBox="1"/>
          <p:nvPr/>
        </p:nvSpPr>
        <p:spPr>
          <a:xfrm>
            <a:off x="44314" y="1834526"/>
            <a:ext cx="4635636" cy="923330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+mj-ea"/>
                <a:ea typeface="+mj-ea"/>
              </a:rPr>
              <a:t>&gt; </a:t>
            </a:r>
            <a:r>
              <a:rPr kumimoji="1" lang="en-US" altLang="ko-KR" b="1" dirty="0" err="1">
                <a:latin typeface="+mj-ea"/>
                <a:ea typeface="+mj-ea"/>
              </a:rPr>
              <a:t>quickSetupOxcal</a:t>
            </a:r>
            <a:r>
              <a:rPr kumimoji="1" lang="en-US" altLang="ko-KR" b="1" dirty="0">
                <a:latin typeface="+mj-ea"/>
                <a:ea typeface="+mj-ea"/>
              </a:rPr>
              <a:t>()</a:t>
            </a:r>
          </a:p>
          <a:p>
            <a:r>
              <a:rPr kumimoji="1" lang="en-US" altLang="ko-Kore-KR" b="1" dirty="0">
                <a:latin typeface="+mj-ea"/>
                <a:ea typeface="+mj-ea"/>
              </a:rPr>
              <a:t>&gt; </a:t>
            </a:r>
            <a:r>
              <a:rPr kumimoji="1" lang="ko-KR" altLang="en-US" b="1" dirty="0" err="1">
                <a:latin typeface="+mj-ea"/>
                <a:ea typeface="+mj-ea"/>
              </a:rPr>
              <a:t>변수명</a:t>
            </a:r>
            <a:r>
              <a:rPr kumimoji="1" lang="ko-KR" altLang="en-US" b="1" dirty="0">
                <a:latin typeface="+mj-ea"/>
                <a:ea typeface="+mj-ea"/>
              </a:rPr>
              <a:t> </a:t>
            </a:r>
            <a:r>
              <a:rPr kumimoji="1" lang="en-US" altLang="ko-KR" b="1" dirty="0">
                <a:latin typeface="+mj-ea"/>
                <a:ea typeface="+mj-ea"/>
              </a:rPr>
              <a:t>&lt;-</a:t>
            </a:r>
            <a:r>
              <a:rPr kumimoji="1" lang="ko-KR" altLang="en-US" b="1" dirty="0">
                <a:latin typeface="+mj-ea"/>
                <a:ea typeface="+mj-ea"/>
              </a:rPr>
              <a:t> </a:t>
            </a:r>
            <a:r>
              <a:rPr kumimoji="1" lang="en-US" altLang="ko-KR" b="1" dirty="0" err="1">
                <a:latin typeface="+mj-ea"/>
                <a:ea typeface="+mj-ea"/>
              </a:rPr>
              <a:t>oxcalCalibrate</a:t>
            </a:r>
            <a:r>
              <a:rPr kumimoji="1" lang="en-US" altLang="ko-KR" b="1" dirty="0">
                <a:latin typeface="+mj-ea"/>
                <a:ea typeface="+mj-ea"/>
              </a:rPr>
              <a:t>(BP, Error, “</a:t>
            </a:r>
            <a:r>
              <a:rPr kumimoji="1" lang="ko-KR" altLang="en-US" b="1" dirty="0" err="1">
                <a:latin typeface="+mj-ea"/>
                <a:ea typeface="+mj-ea"/>
              </a:rPr>
              <a:t>시료명</a:t>
            </a:r>
            <a:r>
              <a:rPr kumimoji="1" lang="en-US" altLang="ko-KR" b="1" dirty="0">
                <a:latin typeface="+mj-ea"/>
                <a:ea typeface="+mj-ea"/>
              </a:rPr>
              <a:t>”)</a:t>
            </a:r>
            <a:endParaRPr kumimoji="1" lang="ko-Kore-KR" altLang="en-US" b="1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B7DDB3-C933-9501-5EED-BD8B95B73209}"/>
              </a:ext>
            </a:extLst>
          </p:cNvPr>
          <p:cNvSpPr txBox="1"/>
          <p:nvPr/>
        </p:nvSpPr>
        <p:spPr>
          <a:xfrm>
            <a:off x="59046" y="3173253"/>
            <a:ext cx="46209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*</a:t>
            </a:r>
            <a:r>
              <a:rPr kumimoji="1" lang="en-US" altLang="ko-KR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OxcAAR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의 간단한 사용법은 아래의 두 링크 참조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  <a:hlinkClick r:id="rId3"/>
              </a:rPr>
              <a:t>https://github.com/ChanToRe/oxcAAR/blob/master/README_ko.md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  <a:hlinkClick r:id="rId4"/>
              </a:rPr>
              <a:t>https://github.com/ChanToRe/oxcAAR/blob/master/vignettes/basic-usage_ko.Rmd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4623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주성분분석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(Principal Component Analysis)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5229989F-8C04-A73E-DF0B-6D61E38F3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EB107C-240D-1E35-F049-4F9E104E4C46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본래 </a:t>
            </a:r>
            <a:r>
              <a:rPr kumimoji="1" lang="ko-KR" altLang="en-US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데이터의 분포를 최대한 </a:t>
            </a:r>
            <a:r>
              <a:rPr kumimoji="1" lang="ko-KR" altLang="en-US" dirty="0" err="1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보존</a:t>
            </a:r>
            <a:r>
              <a:rPr kumimoji="1" lang="ko-KR" altLang="en-US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시키면서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고차원을 저차원으로 변환하는 분석방법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가장 보편적인 차원축소 방법 중 하나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데이터를 </a:t>
            </a:r>
            <a:r>
              <a:rPr kumimoji="1" lang="ko-KR" altLang="en-US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가장 잘 표현하는 조합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을 찾고 이를 통해 차원을 축소함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기존 변수들을 반영하는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Principal Component</a:t>
            </a:r>
            <a:r>
              <a:rPr kumimoji="1" lang="ko-KR" altLang="en-US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를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만들어 대리지표로 활용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통상적으로 </a:t>
            </a:r>
            <a:r>
              <a:rPr kumimoji="1" lang="en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proportion of variance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의 값이 합해서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0.9(90%)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이상이 되는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PC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개수를 선정하고 </a:t>
            </a:r>
            <a:r>
              <a:rPr kumimoji="1" lang="ko-KR" altLang="en-US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시각화함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352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주성분분석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(PCA)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7A3D7A-5CC4-5C93-E48A-ED608BDF6744}"/>
              </a:ext>
            </a:extLst>
          </p:cNvPr>
          <p:cNvSpPr txBox="1"/>
          <p:nvPr/>
        </p:nvSpPr>
        <p:spPr>
          <a:xfrm>
            <a:off x="380754" y="1764676"/>
            <a:ext cx="3235629" cy="646331"/>
          </a:xfrm>
          <a:prstGeom prst="rect">
            <a:avLst/>
          </a:prstGeom>
          <a:solidFill>
            <a:schemeClr val="lt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+mj-ea"/>
                <a:ea typeface="+mj-ea"/>
              </a:rPr>
              <a:t>&gt; </a:t>
            </a:r>
            <a:r>
              <a:rPr kumimoji="1" lang="ko-KR" altLang="en-US" b="1" dirty="0">
                <a:latin typeface="+mj-ea"/>
                <a:ea typeface="+mj-ea"/>
              </a:rPr>
              <a:t>모델명 </a:t>
            </a:r>
            <a:r>
              <a:rPr kumimoji="1" lang="en-US" altLang="ko-KR" b="1" dirty="0">
                <a:latin typeface="+mj-ea"/>
                <a:ea typeface="+mj-ea"/>
              </a:rPr>
              <a:t>&lt;-</a:t>
            </a:r>
            <a:r>
              <a:rPr kumimoji="1" lang="ko-KR" altLang="en-US" b="1" dirty="0">
                <a:latin typeface="+mj-ea"/>
                <a:ea typeface="+mj-ea"/>
              </a:rPr>
              <a:t> </a:t>
            </a:r>
            <a:r>
              <a:rPr kumimoji="1" lang="en-US" altLang="ko-KR" b="1" dirty="0" err="1">
                <a:latin typeface="+mj-ea"/>
                <a:ea typeface="+mj-ea"/>
              </a:rPr>
              <a:t>prcomp</a:t>
            </a:r>
            <a:r>
              <a:rPr kumimoji="1" lang="en-US" altLang="ko-KR" b="1" dirty="0">
                <a:latin typeface="+mj-ea"/>
                <a:ea typeface="+mj-ea"/>
              </a:rPr>
              <a:t>(</a:t>
            </a:r>
            <a:r>
              <a:rPr kumimoji="1" lang="ko-KR" altLang="en-US" b="1" dirty="0">
                <a:latin typeface="+mj-ea"/>
                <a:ea typeface="+mj-ea"/>
              </a:rPr>
              <a:t>데이터</a:t>
            </a:r>
            <a:r>
              <a:rPr kumimoji="1" lang="en-US" altLang="ko-KR" b="1" dirty="0">
                <a:latin typeface="+mj-ea"/>
                <a:ea typeface="+mj-ea"/>
              </a:rPr>
              <a:t>,</a:t>
            </a:r>
          </a:p>
          <a:p>
            <a:r>
              <a:rPr kumimoji="1" lang="en-US" altLang="ko-KR" b="1" dirty="0">
                <a:latin typeface="+mj-ea"/>
                <a:ea typeface="+mj-ea"/>
              </a:rPr>
              <a:t>center = T, scale. = T)</a:t>
            </a:r>
            <a:endParaRPr kumimoji="1" lang="ko-Kore-KR" altLang="en-US" b="1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254B1-B792-E5B1-47F0-4D5905540E1A}"/>
              </a:ext>
            </a:extLst>
          </p:cNvPr>
          <p:cNvSpPr txBox="1"/>
          <p:nvPr/>
        </p:nvSpPr>
        <p:spPr>
          <a:xfrm>
            <a:off x="380754" y="2411007"/>
            <a:ext cx="4459915" cy="923330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+mj-ea"/>
                <a:ea typeface="+mj-ea"/>
              </a:rPr>
              <a:t>&gt; summary(</a:t>
            </a:r>
            <a:r>
              <a:rPr kumimoji="1" lang="ko-KR" altLang="en-US" b="1" dirty="0">
                <a:latin typeface="+mj-ea"/>
                <a:ea typeface="+mj-ea"/>
              </a:rPr>
              <a:t>모델명</a:t>
            </a:r>
            <a:r>
              <a:rPr kumimoji="1" lang="en-US" altLang="ko-KR" b="1" dirty="0">
                <a:latin typeface="+mj-ea"/>
                <a:ea typeface="+mj-ea"/>
              </a:rPr>
              <a:t>)</a:t>
            </a:r>
          </a:p>
          <a:p>
            <a:r>
              <a:rPr kumimoji="1" lang="en-US" altLang="ko-KR" b="1" dirty="0">
                <a:latin typeface="+mj-ea"/>
                <a:ea typeface="+mj-ea"/>
              </a:rPr>
              <a:t>&gt;</a:t>
            </a:r>
            <a:r>
              <a:rPr kumimoji="1" lang="ko-KR" altLang="en-US" b="1" dirty="0">
                <a:latin typeface="+mj-ea"/>
                <a:ea typeface="+mj-ea"/>
              </a:rPr>
              <a:t> </a:t>
            </a:r>
            <a:r>
              <a:rPr kumimoji="1" lang="ko-KR" altLang="en-US" b="1" dirty="0" err="1">
                <a:latin typeface="+mj-ea"/>
                <a:ea typeface="+mj-ea"/>
              </a:rPr>
              <a:t>플롯명</a:t>
            </a:r>
            <a:r>
              <a:rPr kumimoji="1" lang="ko-KR" altLang="en-US" b="1" dirty="0">
                <a:latin typeface="+mj-ea"/>
                <a:ea typeface="+mj-ea"/>
              </a:rPr>
              <a:t> </a:t>
            </a:r>
            <a:r>
              <a:rPr kumimoji="1" lang="en-US" altLang="ko-KR" b="1" dirty="0">
                <a:latin typeface="+mj-ea"/>
                <a:ea typeface="+mj-ea"/>
              </a:rPr>
              <a:t>&lt;-</a:t>
            </a:r>
            <a:r>
              <a:rPr kumimoji="1" lang="ko-KR" altLang="en-US" b="1" dirty="0">
                <a:latin typeface="+mj-ea"/>
                <a:ea typeface="+mj-ea"/>
              </a:rPr>
              <a:t> </a:t>
            </a:r>
            <a:r>
              <a:rPr kumimoji="1" lang="en-US" altLang="ko-KR" b="1" dirty="0" err="1">
                <a:latin typeface="+mj-ea"/>
                <a:ea typeface="+mj-ea"/>
              </a:rPr>
              <a:t>ggbiplot</a:t>
            </a:r>
            <a:r>
              <a:rPr kumimoji="1" lang="en-US" altLang="ko-KR" b="1" dirty="0">
                <a:latin typeface="+mj-ea"/>
                <a:ea typeface="+mj-ea"/>
              </a:rPr>
              <a:t>(</a:t>
            </a:r>
            <a:r>
              <a:rPr kumimoji="1" lang="ko-KR" altLang="en-US" b="1" dirty="0">
                <a:latin typeface="+mj-ea"/>
                <a:ea typeface="+mj-ea"/>
              </a:rPr>
              <a:t>모델명</a:t>
            </a:r>
            <a:r>
              <a:rPr kumimoji="1" lang="en-US" altLang="ko-KR" b="1" dirty="0">
                <a:latin typeface="+mj-ea"/>
                <a:ea typeface="+mj-ea"/>
              </a:rPr>
              <a:t>,</a:t>
            </a:r>
            <a:r>
              <a:rPr kumimoji="1" lang="ko-KR" altLang="en-US" b="1" dirty="0">
                <a:latin typeface="+mj-ea"/>
                <a:ea typeface="+mj-ea"/>
              </a:rPr>
              <a:t> 옵션 지정</a:t>
            </a:r>
            <a:r>
              <a:rPr kumimoji="1" lang="en-US" altLang="ko-KR" b="1" dirty="0">
                <a:latin typeface="+mj-ea"/>
                <a:ea typeface="+mj-ea"/>
              </a:rPr>
              <a:t>)</a:t>
            </a:r>
          </a:p>
          <a:p>
            <a:r>
              <a:rPr kumimoji="1" lang="en-US" altLang="ko-KR" b="1" dirty="0">
                <a:latin typeface="+mj-ea"/>
                <a:ea typeface="+mj-ea"/>
              </a:rPr>
              <a:t>&gt;</a:t>
            </a:r>
            <a:r>
              <a:rPr kumimoji="1" lang="ko-KR" altLang="en-US" b="1" dirty="0">
                <a:latin typeface="+mj-ea"/>
                <a:ea typeface="+mj-ea"/>
              </a:rPr>
              <a:t> </a:t>
            </a:r>
            <a:r>
              <a:rPr kumimoji="1" lang="en-US" altLang="ko-KR" b="1" dirty="0">
                <a:latin typeface="+mj-ea"/>
                <a:ea typeface="+mj-ea"/>
              </a:rPr>
              <a:t>print(</a:t>
            </a:r>
            <a:r>
              <a:rPr kumimoji="1" lang="ko-KR" altLang="en-US" b="1" dirty="0" err="1">
                <a:latin typeface="+mj-ea"/>
                <a:ea typeface="+mj-ea"/>
              </a:rPr>
              <a:t>플롯명</a:t>
            </a:r>
            <a:r>
              <a:rPr kumimoji="1" lang="en-US" altLang="ko-KR" b="1" dirty="0">
                <a:latin typeface="+mj-ea"/>
                <a:ea typeface="+mj-ea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FE4766-F1FB-3459-05D1-486E611EB34C}"/>
              </a:ext>
            </a:extLst>
          </p:cNvPr>
          <p:cNvSpPr txBox="1"/>
          <p:nvPr/>
        </p:nvSpPr>
        <p:spPr>
          <a:xfrm>
            <a:off x="380754" y="3725703"/>
            <a:ext cx="46209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- </a:t>
            </a:r>
            <a:r>
              <a:rPr kumimoji="1" lang="en-US" altLang="ko-KR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prcomp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명령어로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PCA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시행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-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summary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로 모델 지표 확인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- </a:t>
            </a:r>
            <a:r>
              <a:rPr kumimoji="1" lang="en-US" altLang="ko-KR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ggbiplot</a:t>
            </a:r>
            <a:r>
              <a:rPr kumimoji="1" lang="ko-KR" altLang="en-US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으로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시각화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*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데이터 스케일에 민감하기 때문에 </a:t>
            </a:r>
            <a:r>
              <a:rPr kumimoji="1" lang="ko-KR" altLang="en-US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센터링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과 </a:t>
            </a:r>
            <a:r>
              <a:rPr kumimoji="1" lang="ko-KR" altLang="en-US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정규화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는 반드시 </a:t>
            </a:r>
            <a:r>
              <a:rPr kumimoji="1" lang="ko-KR" altLang="en-US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시행해줘야함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17A335C-AC86-E424-61B5-0D53FE7F7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669" y="0"/>
            <a:ext cx="73513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74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주성분분석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(PCA)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3E13B8-52C7-26C5-7818-1A2274E51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096" y="1518415"/>
            <a:ext cx="5157807" cy="515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395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주성분분석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(Clustering)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5229989F-8C04-A73E-DF0B-6D61E38F3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EB107C-240D-1E35-F049-4F9E104E4C46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주성분분석은 </a:t>
            </a:r>
            <a:r>
              <a:rPr kumimoji="1" lang="ko-KR" altLang="en-US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센터링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과 </a:t>
            </a:r>
            <a:r>
              <a:rPr kumimoji="1" lang="ko-KR" altLang="en-US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정규화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가 이루어졌다는 가정 위에서 시행됨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센터링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(Centering)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: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각 </a:t>
            </a:r>
            <a:r>
              <a:rPr kumimoji="1" lang="ko-KR" altLang="en-US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변수의 평균을 </a:t>
            </a:r>
            <a:r>
              <a:rPr kumimoji="1" lang="en-US" altLang="ko-KR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0</a:t>
            </a:r>
            <a:r>
              <a:rPr kumimoji="1" lang="ko-KR" altLang="en-US" dirty="0" err="1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으로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만드는 것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457200" lvl="1" indent="0">
              <a:buNone/>
            </a:pP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-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다중공선성을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줄일 수 있음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정규화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(Normalization)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: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변수들의 </a:t>
            </a:r>
            <a:r>
              <a:rPr kumimoji="1" lang="ko-KR" altLang="en-US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척도를 통일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해주는 것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457200" lvl="1" indent="0">
              <a:buNone/>
            </a:pP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-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다른 단위가진 변수는 원칙적으로 비교할 수 없음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457200" lvl="1" indent="0">
              <a:buNone/>
            </a:pP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-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모든 값을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0~1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로 변환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814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주성분분석과 판별분석의 차이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592825-4CDE-9A46-8947-4F72117C9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1690688"/>
            <a:ext cx="56388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594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9D1D0-6D88-DF47-5BA7-D7466FB2B1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1693"/>
            <a:ext cx="9144000" cy="1100137"/>
          </a:xfrm>
          <a:noFill/>
        </p:spPr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고고학 자료 통계분석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7D91D5-1DFC-C02C-39E6-C2D68C7DBE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43319"/>
            <a:ext cx="9144000" cy="458599"/>
          </a:xfrm>
        </p:spPr>
        <p:txBody>
          <a:bodyPr>
            <a:normAutofit fontScale="92500" lnSpcReduction="10000"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부록 </a:t>
            </a:r>
            <a:r>
              <a:rPr kumimoji="1" lang="en-US" altLang="ko-KR" sz="32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1</a:t>
            </a:r>
            <a:r>
              <a:rPr kumimoji="1" lang="en-US" altLang="ko-Kore-KR" sz="32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: </a:t>
            </a:r>
            <a:r>
              <a:rPr kumimoji="1" lang="ko-KR" altLang="en-US" sz="32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다양한 </a:t>
            </a:r>
            <a:r>
              <a:rPr kumimoji="1" lang="en-US" altLang="ko-KR" sz="32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</a:t>
            </a:r>
            <a:r>
              <a:rPr kumimoji="1" lang="ko-KR" altLang="en-US" sz="32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패키지</a:t>
            </a:r>
            <a:endParaRPr kumimoji="1" lang="ko-Kore-KR" altLang="en-US" sz="32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3442E908-5182-CA11-054D-E85549B2422D}"/>
              </a:ext>
            </a:extLst>
          </p:cNvPr>
          <p:cNvCxnSpPr>
            <a:cxnSpLocks/>
          </p:cNvCxnSpPr>
          <p:nvPr/>
        </p:nvCxnSpPr>
        <p:spPr>
          <a:xfrm>
            <a:off x="2817019" y="3386141"/>
            <a:ext cx="655796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AAED5B7-2D37-3470-47D7-722C8CB7504F}"/>
              </a:ext>
            </a:extLst>
          </p:cNvPr>
          <p:cNvSpPr txBox="1">
            <a:spLocks/>
          </p:cNvSpPr>
          <p:nvPr/>
        </p:nvSpPr>
        <p:spPr>
          <a:xfrm>
            <a:off x="2338387" y="451564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숭실대학교 사학과 석사과정</a:t>
            </a:r>
            <a:endParaRPr kumimoji="1" lang="en-US" altLang="ko-Kore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r"/>
            <a:r>
              <a:rPr kumimoji="1" lang="ko-Kore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주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ore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찬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ore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혁</a:t>
            </a:r>
          </a:p>
        </p:txBody>
      </p:sp>
    </p:spTree>
    <p:extLst>
      <p:ext uri="{BB962C8B-B14F-4D97-AF65-F5344CB8AC3E}">
        <p14:creationId xmlns:p14="http://schemas.microsoft.com/office/powerpoint/2010/main" val="3328530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26999</TotalTime>
  <Words>1001</Words>
  <Application>Microsoft Macintosh PowerPoint</Application>
  <PresentationFormat>와이드스크린</PresentationFormat>
  <Paragraphs>175</Paragraphs>
  <Slides>31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Apple SD Gothic Neo</vt:lpstr>
      <vt:lpstr>BM HANNA Pro OTF</vt:lpstr>
      <vt:lpstr>맑은 고딕</vt:lpstr>
      <vt:lpstr>Arial</vt:lpstr>
      <vt:lpstr>Calibri</vt:lpstr>
      <vt:lpstr>Calibri Light</vt:lpstr>
      <vt:lpstr>Office 테마</vt:lpstr>
      <vt:lpstr>고고학 자료 통계분석</vt:lpstr>
      <vt:lpstr>계획</vt:lpstr>
      <vt:lpstr>복습</vt:lpstr>
      <vt:lpstr>주성분분석(Principal Component Analysis)</vt:lpstr>
      <vt:lpstr>주성분분석(PCA)</vt:lpstr>
      <vt:lpstr>주성분분석(PCA)</vt:lpstr>
      <vt:lpstr>주성분분석(Clustering)</vt:lpstr>
      <vt:lpstr>주성분분석과 판별분석의 차이</vt:lpstr>
      <vt:lpstr>고고학 자료 통계분석</vt:lpstr>
      <vt:lpstr>Computational Archaeology</vt:lpstr>
      <vt:lpstr>Ben Marwick의 ctv-Archaeology</vt:lpstr>
      <vt:lpstr>고고학 자료 통계분석</vt:lpstr>
      <vt:lpstr>방사성탄소연대측정법?</vt:lpstr>
      <vt:lpstr>방사성탄소연대측정법?</vt:lpstr>
      <vt:lpstr>방사성탄소연대측정법의 문제점</vt:lpstr>
      <vt:lpstr>할슈타트 평탄면(Hallstatt Plateau)</vt:lpstr>
      <vt:lpstr>수륜연대보정법이란?</vt:lpstr>
      <vt:lpstr>OxCal</vt:lpstr>
      <vt:lpstr>OxCal - 가입 및 로그인</vt:lpstr>
      <vt:lpstr>OxCal - 최초 화면</vt:lpstr>
      <vt:lpstr>OxCal - 초기 화면</vt:lpstr>
      <vt:lpstr>OxCal - 초기 화면</vt:lpstr>
      <vt:lpstr>OxCal - 저장 화면</vt:lpstr>
      <vt:lpstr>OxCal - 다양한 명령어</vt:lpstr>
      <vt:lpstr>R-Date</vt:lpstr>
      <vt:lpstr>R-Date</vt:lpstr>
      <vt:lpstr>R-Combine</vt:lpstr>
      <vt:lpstr>R-Combine</vt:lpstr>
      <vt:lpstr>OxCal 스크립트과 OxcAAR</vt:lpstr>
      <vt:lpstr>OxCal 코딩과 OxcAAR</vt:lpstr>
      <vt:lpstr>OxcAAR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고고학 자료 통계분석</dc:title>
  <dc:creator>dong dong</dc:creator>
  <cp:lastModifiedBy>dong dong</cp:lastModifiedBy>
  <cp:revision>59</cp:revision>
  <dcterms:created xsi:type="dcterms:W3CDTF">2022-05-23T02:10:10Z</dcterms:created>
  <dcterms:modified xsi:type="dcterms:W3CDTF">2022-08-24T11:14:28Z</dcterms:modified>
</cp:coreProperties>
</file>